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63" r:id="rId1"/>
  </p:sldMasterIdLst>
  <p:notesMasterIdLst>
    <p:notesMasterId r:id="rId21"/>
  </p:notesMasterIdLst>
  <p:sldIdLst>
    <p:sldId id="256" r:id="rId2"/>
    <p:sldId id="266" r:id="rId3"/>
    <p:sldId id="268" r:id="rId4"/>
    <p:sldId id="258" r:id="rId5"/>
    <p:sldId id="260" r:id="rId6"/>
    <p:sldId id="261" r:id="rId7"/>
    <p:sldId id="269" r:id="rId8"/>
    <p:sldId id="271" r:id="rId9"/>
    <p:sldId id="264" r:id="rId10"/>
    <p:sldId id="284" r:id="rId11"/>
    <p:sldId id="276" r:id="rId12"/>
    <p:sldId id="282" r:id="rId13"/>
    <p:sldId id="279" r:id="rId14"/>
    <p:sldId id="281" r:id="rId15"/>
    <p:sldId id="275" r:id="rId16"/>
    <p:sldId id="278" r:id="rId17"/>
    <p:sldId id="283" r:id="rId18"/>
    <p:sldId id="287" r:id="rId19"/>
    <p:sldId id="25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AF1022-2C01-4232-A884-8D3F2E5E1551}" type="doc">
      <dgm:prSet loTypeId="urn:microsoft.com/office/officeart/2017/3/layout/DropPinTimeline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61ABE7A-5AF5-48A8-B96E-ACE78AF6051A}">
      <dgm:prSet/>
      <dgm:spPr/>
      <dgm:t>
        <a:bodyPr/>
        <a:lstStyle/>
        <a:p>
          <a:pPr>
            <a:defRPr b="1"/>
          </a:pPr>
          <a:r>
            <a:rPr lang="en-US" dirty="0"/>
            <a:t>1900–1930</a:t>
          </a:r>
        </a:p>
      </dgm:t>
    </dgm:pt>
    <dgm:pt modelId="{D64A08FC-6692-421D-91D1-B246BF30A13D}" type="parTrans" cxnId="{071EF354-9944-4EE0-A56A-92A394491FC3}">
      <dgm:prSet/>
      <dgm:spPr/>
      <dgm:t>
        <a:bodyPr/>
        <a:lstStyle/>
        <a:p>
          <a:endParaRPr lang="en-US"/>
        </a:p>
      </dgm:t>
    </dgm:pt>
    <dgm:pt modelId="{CAC6691A-8EC9-42D3-98F6-6209432C4BEE}" type="sibTrans" cxnId="{071EF354-9944-4EE0-A56A-92A394491FC3}">
      <dgm:prSet/>
      <dgm:spPr/>
      <dgm:t>
        <a:bodyPr/>
        <a:lstStyle/>
        <a:p>
          <a:endParaRPr lang="en-US"/>
        </a:p>
      </dgm:t>
    </dgm:pt>
    <dgm:pt modelId="{B6B9574F-CF49-468D-AC3D-2E86A69A902E}">
      <dgm:prSet/>
      <dgm:spPr/>
      <dgm:t>
        <a:bodyPr/>
        <a:lstStyle/>
        <a:p>
          <a:r>
            <a:rPr lang="en-US" dirty="0"/>
            <a:t>Mechanized Agriculture</a:t>
          </a:r>
        </a:p>
      </dgm:t>
    </dgm:pt>
    <dgm:pt modelId="{4AC43F2E-D230-4655-AD32-91BFFEBD9718}" type="parTrans" cxnId="{48B47D94-2345-46C7-94EC-7333755A8B14}">
      <dgm:prSet/>
      <dgm:spPr/>
      <dgm:t>
        <a:bodyPr/>
        <a:lstStyle/>
        <a:p>
          <a:endParaRPr lang="en-US"/>
        </a:p>
      </dgm:t>
    </dgm:pt>
    <dgm:pt modelId="{3368D5A9-83FE-494A-A370-C861D78654D1}" type="sibTrans" cxnId="{48B47D94-2345-46C7-94EC-7333755A8B14}">
      <dgm:prSet/>
      <dgm:spPr/>
      <dgm:t>
        <a:bodyPr/>
        <a:lstStyle/>
        <a:p>
          <a:endParaRPr lang="en-US"/>
        </a:p>
      </dgm:t>
    </dgm:pt>
    <dgm:pt modelId="{C83E7E89-A4E3-490F-9307-AC110F676BE4}">
      <dgm:prSet/>
      <dgm:spPr/>
      <dgm:t>
        <a:bodyPr/>
        <a:lstStyle/>
        <a:p>
          <a:r>
            <a:rPr lang="en-US" dirty="0"/>
            <a:t>Each farmer was able to feed about 26 people.</a:t>
          </a:r>
        </a:p>
      </dgm:t>
    </dgm:pt>
    <dgm:pt modelId="{B6DEBC3A-4D99-4950-B8A9-A224E7B78F73}" type="parTrans" cxnId="{B303333F-3FE9-456C-B389-4D1BC17F6200}">
      <dgm:prSet/>
      <dgm:spPr/>
      <dgm:t>
        <a:bodyPr/>
        <a:lstStyle/>
        <a:p>
          <a:endParaRPr lang="en-US"/>
        </a:p>
      </dgm:t>
    </dgm:pt>
    <dgm:pt modelId="{059D07B9-1FB8-4A80-A337-47AB7EE08907}" type="sibTrans" cxnId="{B303333F-3FE9-456C-B389-4D1BC17F6200}">
      <dgm:prSet/>
      <dgm:spPr/>
      <dgm:t>
        <a:bodyPr/>
        <a:lstStyle/>
        <a:p>
          <a:endParaRPr lang="en-US"/>
        </a:p>
      </dgm:t>
    </dgm:pt>
    <dgm:pt modelId="{7282A3F8-08E1-4424-939E-876D1B8599F8}">
      <dgm:prSet/>
      <dgm:spPr/>
      <dgm:t>
        <a:bodyPr/>
        <a:lstStyle/>
        <a:p>
          <a:pPr>
            <a:defRPr b="1"/>
          </a:pPr>
          <a:r>
            <a:rPr lang="en-US" dirty="0"/>
            <a:t>1950 – 1960</a:t>
          </a:r>
        </a:p>
      </dgm:t>
    </dgm:pt>
    <dgm:pt modelId="{75423815-A2E6-4F8F-801A-91AB7FADF816}" type="parTrans" cxnId="{71C2B383-7708-4755-B1EB-7FA3633EE23D}">
      <dgm:prSet/>
      <dgm:spPr/>
      <dgm:t>
        <a:bodyPr/>
        <a:lstStyle/>
        <a:p>
          <a:endParaRPr lang="en-US"/>
        </a:p>
      </dgm:t>
    </dgm:pt>
    <dgm:pt modelId="{DC2DF305-2754-4F39-9B87-74709D52120C}" type="sibTrans" cxnId="{71C2B383-7708-4755-B1EB-7FA3633EE23D}">
      <dgm:prSet/>
      <dgm:spPr/>
      <dgm:t>
        <a:bodyPr/>
        <a:lstStyle/>
        <a:p>
          <a:endParaRPr lang="en-US"/>
        </a:p>
      </dgm:t>
    </dgm:pt>
    <dgm:pt modelId="{B7E9B4C9-0B5F-40CE-8993-E721B5E74A76}">
      <dgm:prSet/>
      <dgm:spPr/>
      <dgm:t>
        <a:bodyPr/>
        <a:lstStyle/>
        <a:p>
          <a:r>
            <a:rPr lang="en-US" dirty="0"/>
            <a:t>Green Revolution</a:t>
          </a:r>
        </a:p>
      </dgm:t>
    </dgm:pt>
    <dgm:pt modelId="{99BCF5FB-D485-47B5-939E-5DFEAF8DB1EE}" type="parTrans" cxnId="{37351843-DA1C-4D21-80FE-502445AF2D71}">
      <dgm:prSet/>
      <dgm:spPr/>
      <dgm:t>
        <a:bodyPr/>
        <a:lstStyle/>
        <a:p>
          <a:endParaRPr lang="en-US"/>
        </a:p>
      </dgm:t>
    </dgm:pt>
    <dgm:pt modelId="{93FACBBE-832C-4EF6-8466-CD117C810E16}" type="sibTrans" cxnId="{37351843-DA1C-4D21-80FE-502445AF2D71}">
      <dgm:prSet/>
      <dgm:spPr/>
      <dgm:t>
        <a:bodyPr/>
        <a:lstStyle/>
        <a:p>
          <a:endParaRPr lang="en-US"/>
        </a:p>
      </dgm:t>
    </dgm:pt>
    <dgm:pt modelId="{78817D47-0C40-4557-BF12-661109B61DF6}">
      <dgm:prSet/>
      <dgm:spPr/>
      <dgm:t>
        <a:bodyPr/>
        <a:lstStyle/>
        <a:p>
          <a:r>
            <a:rPr lang="en-US" dirty="0"/>
            <a:t>Each farmer was able to feed about 156 people.</a:t>
          </a:r>
        </a:p>
      </dgm:t>
    </dgm:pt>
    <dgm:pt modelId="{D5399C8F-9109-4352-B478-9A42AB6CE9DC}" type="parTrans" cxnId="{D0C1F3EC-1A8C-4676-8935-6513A34FD121}">
      <dgm:prSet/>
      <dgm:spPr/>
      <dgm:t>
        <a:bodyPr/>
        <a:lstStyle/>
        <a:p>
          <a:endParaRPr lang="en-US"/>
        </a:p>
      </dgm:t>
    </dgm:pt>
    <dgm:pt modelId="{CF0DDC4A-0785-4A18-A3CC-E6EF6E66A1CF}" type="sibTrans" cxnId="{D0C1F3EC-1A8C-4676-8935-6513A34FD121}">
      <dgm:prSet/>
      <dgm:spPr/>
      <dgm:t>
        <a:bodyPr/>
        <a:lstStyle/>
        <a:p>
          <a:endParaRPr lang="en-US"/>
        </a:p>
      </dgm:t>
    </dgm:pt>
    <dgm:pt modelId="{2D1CB9FC-A94B-4137-8F12-1D88556A50C6}">
      <dgm:prSet/>
      <dgm:spPr/>
      <dgm:t>
        <a:bodyPr/>
        <a:lstStyle/>
        <a:p>
          <a:pPr>
            <a:defRPr b="1"/>
          </a:pPr>
          <a:r>
            <a:rPr lang="en-US"/>
            <a:t>2050</a:t>
          </a:r>
        </a:p>
      </dgm:t>
    </dgm:pt>
    <dgm:pt modelId="{B4763179-AD78-478F-9E4E-012954AA96EE}" type="parTrans" cxnId="{40262F3E-7F38-4EAA-809D-56AEFBFC0D99}">
      <dgm:prSet/>
      <dgm:spPr/>
      <dgm:t>
        <a:bodyPr/>
        <a:lstStyle/>
        <a:p>
          <a:endParaRPr lang="en-US"/>
        </a:p>
      </dgm:t>
    </dgm:pt>
    <dgm:pt modelId="{17A723BD-E2AE-4BF7-AF19-5BAD3B01CBAF}" type="sibTrans" cxnId="{40262F3E-7F38-4EAA-809D-56AEFBFC0D99}">
      <dgm:prSet/>
      <dgm:spPr/>
      <dgm:t>
        <a:bodyPr/>
        <a:lstStyle/>
        <a:p>
          <a:endParaRPr lang="en-US"/>
        </a:p>
      </dgm:t>
    </dgm:pt>
    <dgm:pt modelId="{CEB67B44-B77B-4F85-BD30-070E6826B6D3}">
      <dgm:prSet/>
      <dgm:spPr/>
      <dgm:t>
        <a:bodyPr/>
        <a:lstStyle/>
        <a:p>
          <a:r>
            <a:rPr lang="en-US" dirty="0"/>
            <a:t>Precision Agriculture</a:t>
          </a:r>
        </a:p>
      </dgm:t>
    </dgm:pt>
    <dgm:pt modelId="{4B6EBD97-FC8F-4F9A-AF45-13ADE91372E8}" type="parTrans" cxnId="{CB7B2459-0DF4-4FAF-956D-4B6D7E72C926}">
      <dgm:prSet/>
      <dgm:spPr/>
      <dgm:t>
        <a:bodyPr/>
        <a:lstStyle/>
        <a:p>
          <a:endParaRPr lang="en-US"/>
        </a:p>
      </dgm:t>
    </dgm:pt>
    <dgm:pt modelId="{04D9DD6D-2278-4EA6-8664-47E0858AF0AD}" type="sibTrans" cxnId="{CB7B2459-0DF4-4FAF-956D-4B6D7E72C926}">
      <dgm:prSet/>
      <dgm:spPr/>
      <dgm:t>
        <a:bodyPr/>
        <a:lstStyle/>
        <a:p>
          <a:endParaRPr lang="en-US"/>
        </a:p>
      </dgm:t>
    </dgm:pt>
    <dgm:pt modelId="{D60104BB-3BD3-46E9-9754-168E4DEAB417}">
      <dgm:prSet/>
      <dgm:spPr/>
      <dgm:t>
        <a:bodyPr/>
        <a:lstStyle/>
        <a:p>
          <a:r>
            <a:rPr lang="en-US" dirty="0"/>
            <a:t>Projected global population: 9.6 Billion</a:t>
          </a:r>
        </a:p>
      </dgm:t>
    </dgm:pt>
    <dgm:pt modelId="{FC0D52D9-BFAA-4004-ADA1-92E5C89E3AD1}" type="parTrans" cxnId="{86EEF8AA-43D2-429B-9B6C-8CFC5B49897D}">
      <dgm:prSet/>
      <dgm:spPr/>
      <dgm:t>
        <a:bodyPr/>
        <a:lstStyle/>
        <a:p>
          <a:endParaRPr lang="en-US"/>
        </a:p>
      </dgm:t>
    </dgm:pt>
    <dgm:pt modelId="{29903EDC-A0AB-468E-87FF-47EECEF6EC2E}" type="sibTrans" cxnId="{86EEF8AA-43D2-429B-9B6C-8CFC5B49897D}">
      <dgm:prSet/>
      <dgm:spPr/>
      <dgm:t>
        <a:bodyPr/>
        <a:lstStyle/>
        <a:p>
          <a:endParaRPr lang="en-US"/>
        </a:p>
      </dgm:t>
    </dgm:pt>
    <dgm:pt modelId="{3D97E787-9995-459B-9D9F-F7A73995BD07}">
      <dgm:prSet/>
      <dgm:spPr/>
      <dgm:t>
        <a:bodyPr/>
        <a:lstStyle/>
        <a:p>
          <a:r>
            <a:rPr lang="en-US" dirty="0"/>
            <a:t>Each farmer will be able to feed about 265 people.</a:t>
          </a:r>
        </a:p>
      </dgm:t>
    </dgm:pt>
    <dgm:pt modelId="{7828FA6D-187F-4113-A295-4BD4B010F2F2}" type="parTrans" cxnId="{C8B2B813-8BE0-42FC-9BD8-8D62055567D6}">
      <dgm:prSet/>
      <dgm:spPr/>
      <dgm:t>
        <a:bodyPr/>
        <a:lstStyle/>
        <a:p>
          <a:endParaRPr lang="en-US"/>
        </a:p>
      </dgm:t>
    </dgm:pt>
    <dgm:pt modelId="{D2F5AA3B-A55A-4544-8BE4-DF9A4FCBD4C5}" type="sibTrans" cxnId="{C8B2B813-8BE0-42FC-9BD8-8D62055567D6}">
      <dgm:prSet/>
      <dgm:spPr/>
      <dgm:t>
        <a:bodyPr/>
        <a:lstStyle/>
        <a:p>
          <a:endParaRPr lang="en-US"/>
        </a:p>
      </dgm:t>
    </dgm:pt>
    <dgm:pt modelId="{488EE4F8-2655-4CE3-A605-ACBF8AA44A8C}" type="pres">
      <dgm:prSet presAssocID="{F9AF1022-2C01-4232-A884-8D3F2E5E1551}" presName="root" presStyleCnt="0">
        <dgm:presLayoutVars>
          <dgm:chMax/>
          <dgm:chPref/>
          <dgm:animLvl val="lvl"/>
        </dgm:presLayoutVars>
      </dgm:prSet>
      <dgm:spPr/>
    </dgm:pt>
    <dgm:pt modelId="{4404F3FF-B0B8-4FDC-97ED-97C8E323CB30}" type="pres">
      <dgm:prSet presAssocID="{F9AF1022-2C01-4232-A884-8D3F2E5E1551}" presName="divider" presStyleLbl="fgAcc1" presStyleIdx="0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triangle" w="lg" len="lg"/>
        </a:ln>
        <a:effectLst/>
      </dgm:spPr>
    </dgm:pt>
    <dgm:pt modelId="{0CF9F9EA-ED19-455E-B1BD-F8A110002DEA}" type="pres">
      <dgm:prSet presAssocID="{F9AF1022-2C01-4232-A884-8D3F2E5E1551}" presName="nodes" presStyleCnt="0">
        <dgm:presLayoutVars>
          <dgm:chMax/>
          <dgm:chPref/>
          <dgm:animLvl val="lvl"/>
        </dgm:presLayoutVars>
      </dgm:prSet>
      <dgm:spPr/>
    </dgm:pt>
    <dgm:pt modelId="{ACDCF7B1-743A-4787-A72F-7E07F4F7ABC3}" type="pres">
      <dgm:prSet presAssocID="{C61ABE7A-5AF5-48A8-B96E-ACE78AF6051A}" presName="composite" presStyleCnt="0"/>
      <dgm:spPr/>
    </dgm:pt>
    <dgm:pt modelId="{32ACAC67-CB22-431E-98C5-73840B2BF65F}" type="pres">
      <dgm:prSet presAssocID="{C61ABE7A-5AF5-48A8-B96E-ACE78AF6051A}" presName="ConnectorPoint" presStyleLbl="lnNode1" presStyleIdx="0" presStyleCnt="3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709545C4-8C98-41CA-A7E3-449CCDF94F4C}" type="pres">
      <dgm:prSet presAssocID="{C61ABE7A-5AF5-48A8-B96E-ACE78AF6051A}" presName="DropPinPlaceHolder" presStyleCnt="0"/>
      <dgm:spPr/>
    </dgm:pt>
    <dgm:pt modelId="{18652420-2891-4409-847F-581E249212C1}" type="pres">
      <dgm:prSet presAssocID="{C61ABE7A-5AF5-48A8-B96E-ACE78AF6051A}" presName="DropPin" presStyleLbl="alignNode1" presStyleIdx="0" presStyleCnt="3"/>
      <dgm:spPr/>
    </dgm:pt>
    <dgm:pt modelId="{987CCB2B-145E-4310-96BE-114538D78EC9}" type="pres">
      <dgm:prSet presAssocID="{C61ABE7A-5AF5-48A8-B96E-ACE78AF6051A}" presName="Ellipse" presStyleLbl="fgAcc1" presStyleIdx="1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/>
      </dgm:spPr>
    </dgm:pt>
    <dgm:pt modelId="{5D722E63-95C6-4A71-ABE1-648D74519CBB}" type="pres">
      <dgm:prSet presAssocID="{C61ABE7A-5AF5-48A8-B96E-ACE78AF6051A}" presName="L2TextContainer" presStyleLbl="revTx" presStyleIdx="0" presStyleCnt="6">
        <dgm:presLayoutVars>
          <dgm:bulletEnabled val="1"/>
        </dgm:presLayoutVars>
      </dgm:prSet>
      <dgm:spPr/>
    </dgm:pt>
    <dgm:pt modelId="{AE55D11A-2360-4BC0-8788-206F662B867C}" type="pres">
      <dgm:prSet presAssocID="{C61ABE7A-5AF5-48A8-B96E-ACE78AF6051A}" presName="L1TextContainer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87A9730D-E47E-41C6-AB68-7FF0F6FB9B41}" type="pres">
      <dgm:prSet presAssocID="{C61ABE7A-5AF5-48A8-B96E-ACE78AF6051A}" presName="ConnectLine" presStyleLbl="sibTrans1D1" presStyleIdx="0" presStyleCnt="3"/>
      <dgm:spPr>
        <a:noFill/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FCA0DBA9-AF2B-488F-AF8C-3F1CD790DA63}" type="pres">
      <dgm:prSet presAssocID="{C61ABE7A-5AF5-48A8-B96E-ACE78AF6051A}" presName="EmptyPlaceHolder" presStyleCnt="0"/>
      <dgm:spPr/>
    </dgm:pt>
    <dgm:pt modelId="{2B07E6A4-F673-468B-9AA4-2E23F3034623}" type="pres">
      <dgm:prSet presAssocID="{CAC6691A-8EC9-42D3-98F6-6209432C4BEE}" presName="spaceBetweenRectangles" presStyleCnt="0"/>
      <dgm:spPr/>
    </dgm:pt>
    <dgm:pt modelId="{966D4A40-A5BE-4EB9-84D5-898C2DC1F8DE}" type="pres">
      <dgm:prSet presAssocID="{7282A3F8-08E1-4424-939E-876D1B8599F8}" presName="composite" presStyleCnt="0"/>
      <dgm:spPr/>
    </dgm:pt>
    <dgm:pt modelId="{9691B81D-4E20-4597-915A-6FF8A54C4F3D}" type="pres">
      <dgm:prSet presAssocID="{7282A3F8-08E1-4424-939E-876D1B8599F8}" presName="ConnectorPoint" presStyleLbl="lnNode1" presStyleIdx="1" presStyleCnt="3"/>
      <dgm:spPr>
        <a:solidFill>
          <a:schemeClr val="accent3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94BBE534-1E44-439C-9A6E-B6E2001C7B81}" type="pres">
      <dgm:prSet presAssocID="{7282A3F8-08E1-4424-939E-876D1B8599F8}" presName="DropPinPlaceHolder" presStyleCnt="0"/>
      <dgm:spPr/>
    </dgm:pt>
    <dgm:pt modelId="{DED904FD-8173-4223-9924-86745B6D2A26}" type="pres">
      <dgm:prSet presAssocID="{7282A3F8-08E1-4424-939E-876D1B8599F8}" presName="DropPin" presStyleLbl="alignNode1" presStyleIdx="1" presStyleCnt="3"/>
      <dgm:spPr/>
    </dgm:pt>
    <dgm:pt modelId="{396DC6E9-7CDF-4936-9D34-FE596C7AC852}" type="pres">
      <dgm:prSet presAssocID="{7282A3F8-08E1-4424-939E-876D1B8599F8}" presName="Ellipse" presStyleLbl="fgAcc1" presStyleIdx="2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/>
      </dgm:spPr>
    </dgm:pt>
    <dgm:pt modelId="{08C20040-8546-47A9-93E9-E533523EBE98}" type="pres">
      <dgm:prSet presAssocID="{7282A3F8-08E1-4424-939E-876D1B8599F8}" presName="L2TextContainer" presStyleLbl="revTx" presStyleIdx="2" presStyleCnt="6">
        <dgm:presLayoutVars>
          <dgm:bulletEnabled val="1"/>
        </dgm:presLayoutVars>
      </dgm:prSet>
      <dgm:spPr/>
    </dgm:pt>
    <dgm:pt modelId="{9217CDF9-3693-4BAB-96AD-F6076A868084}" type="pres">
      <dgm:prSet presAssocID="{7282A3F8-08E1-4424-939E-876D1B8599F8}" presName="L1TextContainer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1C6D252E-0EA0-4AFA-994B-123D4231DDE7}" type="pres">
      <dgm:prSet presAssocID="{7282A3F8-08E1-4424-939E-876D1B8599F8}" presName="ConnectLine" presStyleLbl="sibTrans1D1" presStyleIdx="1" presStyleCnt="3"/>
      <dgm:spPr>
        <a:noFill/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FDDFA217-BCBA-4DEE-9166-E4D274B20158}" type="pres">
      <dgm:prSet presAssocID="{7282A3F8-08E1-4424-939E-876D1B8599F8}" presName="EmptyPlaceHolder" presStyleCnt="0"/>
      <dgm:spPr/>
    </dgm:pt>
    <dgm:pt modelId="{51B9C812-E3D2-494F-B8FB-5A9E1D41AF58}" type="pres">
      <dgm:prSet presAssocID="{DC2DF305-2754-4F39-9B87-74709D52120C}" presName="spaceBetweenRectangles" presStyleCnt="0"/>
      <dgm:spPr/>
    </dgm:pt>
    <dgm:pt modelId="{017163C5-D95E-498E-A75B-90050E157AF7}" type="pres">
      <dgm:prSet presAssocID="{2D1CB9FC-A94B-4137-8F12-1D88556A50C6}" presName="composite" presStyleCnt="0"/>
      <dgm:spPr/>
    </dgm:pt>
    <dgm:pt modelId="{BEE6F2DC-2F90-411B-AA23-3CAC0C9F9DD9}" type="pres">
      <dgm:prSet presAssocID="{2D1CB9FC-A94B-4137-8F12-1D88556A50C6}" presName="ConnectorPoint" presStyleLbl="lnNode1" presStyleIdx="2" presStyleCnt="3"/>
      <dgm:spPr>
        <a:solidFill>
          <a:schemeClr val="accent4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1AA03C92-12BA-4328-84F7-D86F2E18F0A0}" type="pres">
      <dgm:prSet presAssocID="{2D1CB9FC-A94B-4137-8F12-1D88556A50C6}" presName="DropPinPlaceHolder" presStyleCnt="0"/>
      <dgm:spPr/>
    </dgm:pt>
    <dgm:pt modelId="{21BD56EF-BB4A-43D9-B510-63C0DFBD771C}" type="pres">
      <dgm:prSet presAssocID="{2D1CB9FC-A94B-4137-8F12-1D88556A50C6}" presName="DropPin" presStyleLbl="alignNode1" presStyleIdx="2" presStyleCnt="3"/>
      <dgm:spPr/>
    </dgm:pt>
    <dgm:pt modelId="{3FBA2572-CFB8-4426-801B-A1A75EC3C479}" type="pres">
      <dgm:prSet presAssocID="{2D1CB9FC-A94B-4137-8F12-1D88556A50C6}" presName="Ellipse" presStyleLbl="fgAcc1" presStyleIdx="3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/>
      </dgm:spPr>
    </dgm:pt>
    <dgm:pt modelId="{37794F3A-AEBE-4E95-A36E-C2EE7565F418}" type="pres">
      <dgm:prSet presAssocID="{2D1CB9FC-A94B-4137-8F12-1D88556A50C6}" presName="L2TextContainer" presStyleLbl="revTx" presStyleIdx="4" presStyleCnt="6">
        <dgm:presLayoutVars>
          <dgm:bulletEnabled val="1"/>
        </dgm:presLayoutVars>
      </dgm:prSet>
      <dgm:spPr/>
    </dgm:pt>
    <dgm:pt modelId="{4127231C-CB0C-408A-924C-5BBB30A5A2F6}" type="pres">
      <dgm:prSet presAssocID="{2D1CB9FC-A94B-4137-8F12-1D88556A50C6}" presName="L1TextContainer" presStyleLbl="revTx" presStyleIdx="5" presStyleCnt="6">
        <dgm:presLayoutVars>
          <dgm:chMax val="1"/>
          <dgm:chPref val="1"/>
          <dgm:bulletEnabled val="1"/>
        </dgm:presLayoutVars>
      </dgm:prSet>
      <dgm:spPr/>
    </dgm:pt>
    <dgm:pt modelId="{49BED36B-7CFE-4012-87C2-718A055E9E96}" type="pres">
      <dgm:prSet presAssocID="{2D1CB9FC-A94B-4137-8F12-1D88556A50C6}" presName="ConnectLine" presStyleLbl="sibTrans1D1" presStyleIdx="2" presStyleCnt="3"/>
      <dgm:spPr>
        <a:noFill/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426EF37E-AFC3-4FF7-AB69-FE3E23887706}" type="pres">
      <dgm:prSet presAssocID="{2D1CB9FC-A94B-4137-8F12-1D88556A50C6}" presName="EmptyPlaceHolder" presStyleCnt="0"/>
      <dgm:spPr/>
    </dgm:pt>
  </dgm:ptLst>
  <dgm:cxnLst>
    <dgm:cxn modelId="{E70AC505-9307-4322-87EF-E91352945A4C}" type="presOf" srcId="{78817D47-0C40-4557-BF12-661109B61DF6}" destId="{08C20040-8546-47A9-93E9-E533523EBE98}" srcOrd="0" destOrd="1" presId="urn:microsoft.com/office/officeart/2017/3/layout/DropPinTimeline"/>
    <dgm:cxn modelId="{C8B2B813-8BE0-42FC-9BD8-8D62055567D6}" srcId="{CEB67B44-B77B-4F85-BD30-070E6826B6D3}" destId="{3D97E787-9995-459B-9D9F-F7A73995BD07}" srcOrd="1" destOrd="0" parTransId="{7828FA6D-187F-4113-A295-4BD4B010F2F2}" sibTransId="{D2F5AA3B-A55A-4544-8BE4-DF9A4FCBD4C5}"/>
    <dgm:cxn modelId="{40262F3E-7F38-4EAA-809D-56AEFBFC0D99}" srcId="{F9AF1022-2C01-4232-A884-8D3F2E5E1551}" destId="{2D1CB9FC-A94B-4137-8F12-1D88556A50C6}" srcOrd="2" destOrd="0" parTransId="{B4763179-AD78-478F-9E4E-012954AA96EE}" sibTransId="{17A723BD-E2AE-4BF7-AF19-5BAD3B01CBAF}"/>
    <dgm:cxn modelId="{B303333F-3FE9-456C-B389-4D1BC17F6200}" srcId="{B6B9574F-CF49-468D-AC3D-2E86A69A902E}" destId="{C83E7E89-A4E3-490F-9307-AC110F676BE4}" srcOrd="0" destOrd="0" parTransId="{B6DEBC3A-4D99-4950-B8A9-A224E7B78F73}" sibTransId="{059D07B9-1FB8-4A80-A337-47AB7EE08907}"/>
    <dgm:cxn modelId="{37351843-DA1C-4D21-80FE-502445AF2D71}" srcId="{7282A3F8-08E1-4424-939E-876D1B8599F8}" destId="{B7E9B4C9-0B5F-40CE-8993-E721B5E74A76}" srcOrd="0" destOrd="0" parTransId="{99BCF5FB-D485-47B5-939E-5DFEAF8DB1EE}" sibTransId="{93FACBBE-832C-4EF6-8466-CD117C810E16}"/>
    <dgm:cxn modelId="{F254A863-15EB-4EB5-8D4A-868C11BE368D}" type="presOf" srcId="{C61ABE7A-5AF5-48A8-B96E-ACE78AF6051A}" destId="{AE55D11A-2360-4BC0-8788-206F662B867C}" srcOrd="0" destOrd="0" presId="urn:microsoft.com/office/officeart/2017/3/layout/DropPinTimeline"/>
    <dgm:cxn modelId="{F523F763-9DCA-492E-9850-379FF6C79B5C}" type="presOf" srcId="{CEB67B44-B77B-4F85-BD30-070E6826B6D3}" destId="{37794F3A-AEBE-4E95-A36E-C2EE7565F418}" srcOrd="0" destOrd="0" presId="urn:microsoft.com/office/officeart/2017/3/layout/DropPinTimeline"/>
    <dgm:cxn modelId="{A3301045-63A6-449D-BF76-BDD9F950E52C}" type="presOf" srcId="{3D97E787-9995-459B-9D9F-F7A73995BD07}" destId="{37794F3A-AEBE-4E95-A36E-C2EE7565F418}" srcOrd="0" destOrd="2" presId="urn:microsoft.com/office/officeart/2017/3/layout/DropPinTimeline"/>
    <dgm:cxn modelId="{E8454E6E-6954-4E0A-986B-411FE0854ED2}" type="presOf" srcId="{2D1CB9FC-A94B-4137-8F12-1D88556A50C6}" destId="{4127231C-CB0C-408A-924C-5BBB30A5A2F6}" srcOrd="0" destOrd="0" presId="urn:microsoft.com/office/officeart/2017/3/layout/DropPinTimeline"/>
    <dgm:cxn modelId="{071EF354-9944-4EE0-A56A-92A394491FC3}" srcId="{F9AF1022-2C01-4232-A884-8D3F2E5E1551}" destId="{C61ABE7A-5AF5-48A8-B96E-ACE78AF6051A}" srcOrd="0" destOrd="0" parTransId="{D64A08FC-6692-421D-91D1-B246BF30A13D}" sibTransId="{CAC6691A-8EC9-42D3-98F6-6209432C4BEE}"/>
    <dgm:cxn modelId="{CCCD1A57-8E3A-48DC-8739-0BE6324A48D3}" type="presOf" srcId="{D60104BB-3BD3-46E9-9754-168E4DEAB417}" destId="{37794F3A-AEBE-4E95-A36E-C2EE7565F418}" srcOrd="0" destOrd="1" presId="urn:microsoft.com/office/officeart/2017/3/layout/DropPinTimeline"/>
    <dgm:cxn modelId="{CB7B2459-0DF4-4FAF-956D-4B6D7E72C926}" srcId="{2D1CB9FC-A94B-4137-8F12-1D88556A50C6}" destId="{CEB67B44-B77B-4F85-BD30-070E6826B6D3}" srcOrd="0" destOrd="0" parTransId="{4B6EBD97-FC8F-4F9A-AF45-13ADE91372E8}" sibTransId="{04D9DD6D-2278-4EA6-8664-47E0858AF0AD}"/>
    <dgm:cxn modelId="{774DC779-CB79-4EF9-8CFF-E72370807C9A}" type="presOf" srcId="{B6B9574F-CF49-468D-AC3D-2E86A69A902E}" destId="{5D722E63-95C6-4A71-ABE1-648D74519CBB}" srcOrd="0" destOrd="0" presId="urn:microsoft.com/office/officeart/2017/3/layout/DropPinTimeline"/>
    <dgm:cxn modelId="{71C2B383-7708-4755-B1EB-7FA3633EE23D}" srcId="{F9AF1022-2C01-4232-A884-8D3F2E5E1551}" destId="{7282A3F8-08E1-4424-939E-876D1B8599F8}" srcOrd="1" destOrd="0" parTransId="{75423815-A2E6-4F8F-801A-91AB7FADF816}" sibTransId="{DC2DF305-2754-4F39-9B87-74709D52120C}"/>
    <dgm:cxn modelId="{48B47D94-2345-46C7-94EC-7333755A8B14}" srcId="{C61ABE7A-5AF5-48A8-B96E-ACE78AF6051A}" destId="{B6B9574F-CF49-468D-AC3D-2E86A69A902E}" srcOrd="0" destOrd="0" parTransId="{4AC43F2E-D230-4655-AD32-91BFFEBD9718}" sibTransId="{3368D5A9-83FE-494A-A370-C861D78654D1}"/>
    <dgm:cxn modelId="{86EEF8AA-43D2-429B-9B6C-8CFC5B49897D}" srcId="{CEB67B44-B77B-4F85-BD30-070E6826B6D3}" destId="{D60104BB-3BD3-46E9-9754-168E4DEAB417}" srcOrd="0" destOrd="0" parTransId="{FC0D52D9-BFAA-4004-ADA1-92E5C89E3AD1}" sibTransId="{29903EDC-A0AB-468E-87FF-47EECEF6EC2E}"/>
    <dgm:cxn modelId="{BFB7E4AD-A210-48AA-A5D4-41EF874932AA}" type="presOf" srcId="{F9AF1022-2C01-4232-A884-8D3F2E5E1551}" destId="{488EE4F8-2655-4CE3-A605-ACBF8AA44A8C}" srcOrd="0" destOrd="0" presId="urn:microsoft.com/office/officeart/2017/3/layout/DropPinTimeline"/>
    <dgm:cxn modelId="{9C7BE7E3-FB8A-4F62-9AA2-741D25C10F5B}" type="presOf" srcId="{7282A3F8-08E1-4424-939E-876D1B8599F8}" destId="{9217CDF9-3693-4BAB-96AD-F6076A868084}" srcOrd="0" destOrd="0" presId="urn:microsoft.com/office/officeart/2017/3/layout/DropPinTimeline"/>
    <dgm:cxn modelId="{D0C1F3EC-1A8C-4676-8935-6513A34FD121}" srcId="{B7E9B4C9-0B5F-40CE-8993-E721B5E74A76}" destId="{78817D47-0C40-4557-BF12-661109B61DF6}" srcOrd="0" destOrd="0" parTransId="{D5399C8F-9109-4352-B478-9A42AB6CE9DC}" sibTransId="{CF0DDC4A-0785-4A18-A3CC-E6EF6E66A1CF}"/>
    <dgm:cxn modelId="{97ECD0EE-C40A-469F-810D-9645D7E3D221}" type="presOf" srcId="{C83E7E89-A4E3-490F-9307-AC110F676BE4}" destId="{5D722E63-95C6-4A71-ABE1-648D74519CBB}" srcOrd="0" destOrd="1" presId="urn:microsoft.com/office/officeart/2017/3/layout/DropPinTimeline"/>
    <dgm:cxn modelId="{7C9085F5-8C24-4E8B-B6A8-C1A8CE6A618D}" type="presOf" srcId="{B7E9B4C9-0B5F-40CE-8993-E721B5E74A76}" destId="{08C20040-8546-47A9-93E9-E533523EBE98}" srcOrd="0" destOrd="0" presId="urn:microsoft.com/office/officeart/2017/3/layout/DropPinTimeline"/>
    <dgm:cxn modelId="{49BEEEE0-DC74-4319-8A67-9529E88F6BDD}" type="presParOf" srcId="{488EE4F8-2655-4CE3-A605-ACBF8AA44A8C}" destId="{4404F3FF-B0B8-4FDC-97ED-97C8E323CB30}" srcOrd="0" destOrd="0" presId="urn:microsoft.com/office/officeart/2017/3/layout/DropPinTimeline"/>
    <dgm:cxn modelId="{3A92AAFD-EA6B-45AA-A50F-B4F6444C3812}" type="presParOf" srcId="{488EE4F8-2655-4CE3-A605-ACBF8AA44A8C}" destId="{0CF9F9EA-ED19-455E-B1BD-F8A110002DEA}" srcOrd="1" destOrd="0" presId="urn:microsoft.com/office/officeart/2017/3/layout/DropPinTimeline"/>
    <dgm:cxn modelId="{98D55CA4-F4D0-4857-9277-729DC27F2FAF}" type="presParOf" srcId="{0CF9F9EA-ED19-455E-B1BD-F8A110002DEA}" destId="{ACDCF7B1-743A-4787-A72F-7E07F4F7ABC3}" srcOrd="0" destOrd="0" presId="urn:microsoft.com/office/officeart/2017/3/layout/DropPinTimeline"/>
    <dgm:cxn modelId="{9EFDAEAF-1AFE-4101-A9CF-486F5E162300}" type="presParOf" srcId="{ACDCF7B1-743A-4787-A72F-7E07F4F7ABC3}" destId="{32ACAC67-CB22-431E-98C5-73840B2BF65F}" srcOrd="0" destOrd="0" presId="urn:microsoft.com/office/officeart/2017/3/layout/DropPinTimeline"/>
    <dgm:cxn modelId="{6475CAEF-D55A-479D-AF43-9AF8E46CD474}" type="presParOf" srcId="{ACDCF7B1-743A-4787-A72F-7E07F4F7ABC3}" destId="{709545C4-8C98-41CA-A7E3-449CCDF94F4C}" srcOrd="1" destOrd="0" presId="urn:microsoft.com/office/officeart/2017/3/layout/DropPinTimeline"/>
    <dgm:cxn modelId="{01AE8304-B3C4-446E-85DC-B6A4973182B7}" type="presParOf" srcId="{709545C4-8C98-41CA-A7E3-449CCDF94F4C}" destId="{18652420-2891-4409-847F-581E249212C1}" srcOrd="0" destOrd="0" presId="urn:microsoft.com/office/officeart/2017/3/layout/DropPinTimeline"/>
    <dgm:cxn modelId="{086ED788-EB65-45FD-9B97-BD3AD072C279}" type="presParOf" srcId="{709545C4-8C98-41CA-A7E3-449CCDF94F4C}" destId="{987CCB2B-145E-4310-96BE-114538D78EC9}" srcOrd="1" destOrd="0" presId="urn:microsoft.com/office/officeart/2017/3/layout/DropPinTimeline"/>
    <dgm:cxn modelId="{C2505332-7CDA-45EE-BE90-52E58B9FCAE1}" type="presParOf" srcId="{ACDCF7B1-743A-4787-A72F-7E07F4F7ABC3}" destId="{5D722E63-95C6-4A71-ABE1-648D74519CBB}" srcOrd="2" destOrd="0" presId="urn:microsoft.com/office/officeart/2017/3/layout/DropPinTimeline"/>
    <dgm:cxn modelId="{DE0F602D-4369-48B9-8A20-64B394A65BB6}" type="presParOf" srcId="{ACDCF7B1-743A-4787-A72F-7E07F4F7ABC3}" destId="{AE55D11A-2360-4BC0-8788-206F662B867C}" srcOrd="3" destOrd="0" presId="urn:microsoft.com/office/officeart/2017/3/layout/DropPinTimeline"/>
    <dgm:cxn modelId="{1F93CF1D-E72E-461A-8828-C538E36F9981}" type="presParOf" srcId="{ACDCF7B1-743A-4787-A72F-7E07F4F7ABC3}" destId="{87A9730D-E47E-41C6-AB68-7FF0F6FB9B41}" srcOrd="4" destOrd="0" presId="urn:microsoft.com/office/officeart/2017/3/layout/DropPinTimeline"/>
    <dgm:cxn modelId="{AFB587FD-810E-4AA5-8E5D-BCF7BB022D43}" type="presParOf" srcId="{ACDCF7B1-743A-4787-A72F-7E07F4F7ABC3}" destId="{FCA0DBA9-AF2B-488F-AF8C-3F1CD790DA63}" srcOrd="5" destOrd="0" presId="urn:microsoft.com/office/officeart/2017/3/layout/DropPinTimeline"/>
    <dgm:cxn modelId="{A8D9F600-C592-4BFE-83D8-6F5022E5D7E2}" type="presParOf" srcId="{0CF9F9EA-ED19-455E-B1BD-F8A110002DEA}" destId="{2B07E6A4-F673-468B-9AA4-2E23F3034623}" srcOrd="1" destOrd="0" presId="urn:microsoft.com/office/officeart/2017/3/layout/DropPinTimeline"/>
    <dgm:cxn modelId="{A5323E65-D457-40EE-ACAE-E6B6CFB77B6A}" type="presParOf" srcId="{0CF9F9EA-ED19-455E-B1BD-F8A110002DEA}" destId="{966D4A40-A5BE-4EB9-84D5-898C2DC1F8DE}" srcOrd="2" destOrd="0" presId="urn:microsoft.com/office/officeart/2017/3/layout/DropPinTimeline"/>
    <dgm:cxn modelId="{214DF1C6-218F-486F-ACA3-C14FD3E5FD6C}" type="presParOf" srcId="{966D4A40-A5BE-4EB9-84D5-898C2DC1F8DE}" destId="{9691B81D-4E20-4597-915A-6FF8A54C4F3D}" srcOrd="0" destOrd="0" presId="urn:microsoft.com/office/officeart/2017/3/layout/DropPinTimeline"/>
    <dgm:cxn modelId="{75B71913-D0F6-46C8-AA41-11C7A65DB1D2}" type="presParOf" srcId="{966D4A40-A5BE-4EB9-84D5-898C2DC1F8DE}" destId="{94BBE534-1E44-439C-9A6E-B6E2001C7B81}" srcOrd="1" destOrd="0" presId="urn:microsoft.com/office/officeart/2017/3/layout/DropPinTimeline"/>
    <dgm:cxn modelId="{CAD9BC4D-84DD-4AE9-8FEF-171CAB2390C6}" type="presParOf" srcId="{94BBE534-1E44-439C-9A6E-B6E2001C7B81}" destId="{DED904FD-8173-4223-9924-86745B6D2A26}" srcOrd="0" destOrd="0" presId="urn:microsoft.com/office/officeart/2017/3/layout/DropPinTimeline"/>
    <dgm:cxn modelId="{AB313FCF-A638-4CD5-B353-476B4594679E}" type="presParOf" srcId="{94BBE534-1E44-439C-9A6E-B6E2001C7B81}" destId="{396DC6E9-7CDF-4936-9D34-FE596C7AC852}" srcOrd="1" destOrd="0" presId="urn:microsoft.com/office/officeart/2017/3/layout/DropPinTimeline"/>
    <dgm:cxn modelId="{8D2B90EB-0F44-46DD-BD01-DD53E80E20FD}" type="presParOf" srcId="{966D4A40-A5BE-4EB9-84D5-898C2DC1F8DE}" destId="{08C20040-8546-47A9-93E9-E533523EBE98}" srcOrd="2" destOrd="0" presId="urn:microsoft.com/office/officeart/2017/3/layout/DropPinTimeline"/>
    <dgm:cxn modelId="{AA56046C-A4D0-428C-A828-D972974A2287}" type="presParOf" srcId="{966D4A40-A5BE-4EB9-84D5-898C2DC1F8DE}" destId="{9217CDF9-3693-4BAB-96AD-F6076A868084}" srcOrd="3" destOrd="0" presId="urn:microsoft.com/office/officeart/2017/3/layout/DropPinTimeline"/>
    <dgm:cxn modelId="{280FA439-6EB3-476F-9D0C-FCDD4E961E3E}" type="presParOf" srcId="{966D4A40-A5BE-4EB9-84D5-898C2DC1F8DE}" destId="{1C6D252E-0EA0-4AFA-994B-123D4231DDE7}" srcOrd="4" destOrd="0" presId="urn:microsoft.com/office/officeart/2017/3/layout/DropPinTimeline"/>
    <dgm:cxn modelId="{B0796D0A-83D7-4D1B-BFE7-C2112A54A19D}" type="presParOf" srcId="{966D4A40-A5BE-4EB9-84D5-898C2DC1F8DE}" destId="{FDDFA217-BCBA-4DEE-9166-E4D274B20158}" srcOrd="5" destOrd="0" presId="urn:microsoft.com/office/officeart/2017/3/layout/DropPinTimeline"/>
    <dgm:cxn modelId="{E1BF688E-C558-445D-84F7-6E449D5A570A}" type="presParOf" srcId="{0CF9F9EA-ED19-455E-B1BD-F8A110002DEA}" destId="{51B9C812-E3D2-494F-B8FB-5A9E1D41AF58}" srcOrd="3" destOrd="0" presId="urn:microsoft.com/office/officeart/2017/3/layout/DropPinTimeline"/>
    <dgm:cxn modelId="{32CA2444-B482-4674-B1A7-CD9AE38DD627}" type="presParOf" srcId="{0CF9F9EA-ED19-455E-B1BD-F8A110002DEA}" destId="{017163C5-D95E-498E-A75B-90050E157AF7}" srcOrd="4" destOrd="0" presId="urn:microsoft.com/office/officeart/2017/3/layout/DropPinTimeline"/>
    <dgm:cxn modelId="{B44D2A72-D066-4E62-B173-EF0EC4C43F13}" type="presParOf" srcId="{017163C5-D95E-498E-A75B-90050E157AF7}" destId="{BEE6F2DC-2F90-411B-AA23-3CAC0C9F9DD9}" srcOrd="0" destOrd="0" presId="urn:microsoft.com/office/officeart/2017/3/layout/DropPinTimeline"/>
    <dgm:cxn modelId="{B1129635-A7FE-4EA8-999A-0D9DD5015286}" type="presParOf" srcId="{017163C5-D95E-498E-A75B-90050E157AF7}" destId="{1AA03C92-12BA-4328-84F7-D86F2E18F0A0}" srcOrd="1" destOrd="0" presId="urn:microsoft.com/office/officeart/2017/3/layout/DropPinTimeline"/>
    <dgm:cxn modelId="{DA5E9392-22AD-48A2-B9EF-D72A796FB6DD}" type="presParOf" srcId="{1AA03C92-12BA-4328-84F7-D86F2E18F0A0}" destId="{21BD56EF-BB4A-43D9-B510-63C0DFBD771C}" srcOrd="0" destOrd="0" presId="urn:microsoft.com/office/officeart/2017/3/layout/DropPinTimeline"/>
    <dgm:cxn modelId="{B29AB3D6-A982-46CC-B316-04AA9172DA59}" type="presParOf" srcId="{1AA03C92-12BA-4328-84F7-D86F2E18F0A0}" destId="{3FBA2572-CFB8-4426-801B-A1A75EC3C479}" srcOrd="1" destOrd="0" presId="urn:microsoft.com/office/officeart/2017/3/layout/DropPinTimeline"/>
    <dgm:cxn modelId="{790C0117-0B8C-401C-8CE6-C2302F3B3EF8}" type="presParOf" srcId="{017163C5-D95E-498E-A75B-90050E157AF7}" destId="{37794F3A-AEBE-4E95-A36E-C2EE7565F418}" srcOrd="2" destOrd="0" presId="urn:microsoft.com/office/officeart/2017/3/layout/DropPinTimeline"/>
    <dgm:cxn modelId="{853A332D-163B-4CE0-B106-1138C0A6EE2B}" type="presParOf" srcId="{017163C5-D95E-498E-A75B-90050E157AF7}" destId="{4127231C-CB0C-408A-924C-5BBB30A5A2F6}" srcOrd="3" destOrd="0" presId="urn:microsoft.com/office/officeart/2017/3/layout/DropPinTimeline"/>
    <dgm:cxn modelId="{54756881-1AA7-4E7C-A7DB-9C6AA735E4AF}" type="presParOf" srcId="{017163C5-D95E-498E-A75B-90050E157AF7}" destId="{49BED36B-7CFE-4012-87C2-718A055E9E96}" srcOrd="4" destOrd="0" presId="urn:microsoft.com/office/officeart/2017/3/layout/DropPinTimeline"/>
    <dgm:cxn modelId="{7712D28C-CABF-4CF7-9E01-7EB4328FED28}" type="presParOf" srcId="{017163C5-D95E-498E-A75B-90050E157AF7}" destId="{426EF37E-AFC3-4FF7-AB69-FE3E23887706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04F3FF-B0B8-4FDC-97ED-97C8E323CB30}">
      <dsp:nvSpPr>
        <dsp:cNvPr id="0" name=""/>
        <dsp:cNvSpPr/>
      </dsp:nvSpPr>
      <dsp:spPr>
        <a:xfrm>
          <a:off x="0" y="2046741"/>
          <a:ext cx="9618133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652420-2891-4409-847F-581E249212C1}">
      <dsp:nvSpPr>
        <dsp:cNvPr id="0" name=""/>
        <dsp:cNvSpPr/>
      </dsp:nvSpPr>
      <dsp:spPr>
        <a:xfrm rot="8100000">
          <a:off x="62957" y="471693"/>
          <a:ext cx="301031" cy="301031"/>
        </a:xfrm>
        <a:prstGeom prst="teardrop">
          <a:avLst>
            <a:gd name="adj" fmla="val 11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CCB2B-145E-4310-96BE-114538D78EC9}">
      <dsp:nvSpPr>
        <dsp:cNvPr id="0" name=""/>
        <dsp:cNvSpPr/>
      </dsp:nvSpPr>
      <dsp:spPr>
        <a:xfrm>
          <a:off x="96399" y="505135"/>
          <a:ext cx="234147" cy="23414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722E63-95C6-4A71-ABE1-648D74519CBB}">
      <dsp:nvSpPr>
        <dsp:cNvPr id="0" name=""/>
        <dsp:cNvSpPr/>
      </dsp:nvSpPr>
      <dsp:spPr>
        <a:xfrm>
          <a:off x="426333" y="835070"/>
          <a:ext cx="3998982" cy="1211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Mechanized Agriculture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Each farmer was able to feed about 26 people.</a:t>
          </a:r>
        </a:p>
      </dsp:txBody>
      <dsp:txXfrm>
        <a:off x="426333" y="835070"/>
        <a:ext cx="3998982" cy="1211670"/>
      </dsp:txXfrm>
    </dsp:sp>
    <dsp:sp modelId="{AE55D11A-2360-4BC0-8788-206F662B867C}">
      <dsp:nvSpPr>
        <dsp:cNvPr id="0" name=""/>
        <dsp:cNvSpPr/>
      </dsp:nvSpPr>
      <dsp:spPr>
        <a:xfrm>
          <a:off x="426333" y="409348"/>
          <a:ext cx="3998982" cy="42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1900–1930</a:t>
          </a:r>
        </a:p>
      </dsp:txBody>
      <dsp:txXfrm>
        <a:off x="426333" y="409348"/>
        <a:ext cx="3998982" cy="425722"/>
      </dsp:txXfrm>
    </dsp:sp>
    <dsp:sp modelId="{87A9730D-E47E-41C6-AB68-7FF0F6FB9B41}">
      <dsp:nvSpPr>
        <dsp:cNvPr id="0" name=""/>
        <dsp:cNvSpPr/>
      </dsp:nvSpPr>
      <dsp:spPr>
        <a:xfrm>
          <a:off x="213472" y="835070"/>
          <a:ext cx="0" cy="1211670"/>
        </a:xfrm>
        <a:prstGeom prst="line">
          <a:avLst/>
        </a:prstGeom>
        <a:noFill/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ACAC67-CB22-431E-98C5-73840B2BF65F}">
      <dsp:nvSpPr>
        <dsp:cNvPr id="0" name=""/>
        <dsp:cNvSpPr/>
      </dsp:nvSpPr>
      <dsp:spPr>
        <a:xfrm>
          <a:off x="174313" y="2008426"/>
          <a:ext cx="76629" cy="7662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D904FD-8173-4223-9924-86745B6D2A26}">
      <dsp:nvSpPr>
        <dsp:cNvPr id="0" name=""/>
        <dsp:cNvSpPr/>
      </dsp:nvSpPr>
      <dsp:spPr>
        <a:xfrm rot="18900000">
          <a:off x="2462386" y="3320757"/>
          <a:ext cx="301031" cy="301031"/>
        </a:xfrm>
        <a:prstGeom prst="teardrop">
          <a:avLst>
            <a:gd name="adj" fmla="val 11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6DC6E9-7CDF-4936-9D34-FE596C7AC852}">
      <dsp:nvSpPr>
        <dsp:cNvPr id="0" name=""/>
        <dsp:cNvSpPr/>
      </dsp:nvSpPr>
      <dsp:spPr>
        <a:xfrm>
          <a:off x="2495828" y="3354199"/>
          <a:ext cx="234147" cy="23414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C20040-8546-47A9-93E9-E533523EBE98}">
      <dsp:nvSpPr>
        <dsp:cNvPr id="0" name=""/>
        <dsp:cNvSpPr/>
      </dsp:nvSpPr>
      <dsp:spPr>
        <a:xfrm>
          <a:off x="2825762" y="2046741"/>
          <a:ext cx="3998982" cy="1211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Green Revolution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Each farmer was able to feed about 156 people.</a:t>
          </a:r>
        </a:p>
      </dsp:txBody>
      <dsp:txXfrm>
        <a:off x="2825762" y="2046741"/>
        <a:ext cx="3998982" cy="1211670"/>
      </dsp:txXfrm>
    </dsp:sp>
    <dsp:sp modelId="{9217CDF9-3693-4BAB-96AD-F6076A868084}">
      <dsp:nvSpPr>
        <dsp:cNvPr id="0" name=""/>
        <dsp:cNvSpPr/>
      </dsp:nvSpPr>
      <dsp:spPr>
        <a:xfrm>
          <a:off x="2825762" y="3258411"/>
          <a:ext cx="3998982" cy="42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1950 – 1960</a:t>
          </a:r>
        </a:p>
      </dsp:txBody>
      <dsp:txXfrm>
        <a:off x="2825762" y="3258411"/>
        <a:ext cx="3998982" cy="425722"/>
      </dsp:txXfrm>
    </dsp:sp>
    <dsp:sp modelId="{1C6D252E-0EA0-4AFA-994B-123D4231DDE7}">
      <dsp:nvSpPr>
        <dsp:cNvPr id="0" name=""/>
        <dsp:cNvSpPr/>
      </dsp:nvSpPr>
      <dsp:spPr>
        <a:xfrm>
          <a:off x="2612901" y="2046741"/>
          <a:ext cx="0" cy="1211670"/>
        </a:xfrm>
        <a:prstGeom prst="line">
          <a:avLst/>
        </a:prstGeom>
        <a:noFill/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91B81D-4E20-4597-915A-6FF8A54C4F3D}">
      <dsp:nvSpPr>
        <dsp:cNvPr id="0" name=""/>
        <dsp:cNvSpPr/>
      </dsp:nvSpPr>
      <dsp:spPr>
        <a:xfrm>
          <a:off x="2573742" y="2008426"/>
          <a:ext cx="76629" cy="7662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BD56EF-BB4A-43D9-B510-63C0DFBD771C}">
      <dsp:nvSpPr>
        <dsp:cNvPr id="0" name=""/>
        <dsp:cNvSpPr/>
      </dsp:nvSpPr>
      <dsp:spPr>
        <a:xfrm rot="8100000">
          <a:off x="4861815" y="471693"/>
          <a:ext cx="301031" cy="301031"/>
        </a:xfrm>
        <a:prstGeom prst="teardrop">
          <a:avLst>
            <a:gd name="adj" fmla="val 11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A2572-CFB8-4426-801B-A1A75EC3C479}">
      <dsp:nvSpPr>
        <dsp:cNvPr id="0" name=""/>
        <dsp:cNvSpPr/>
      </dsp:nvSpPr>
      <dsp:spPr>
        <a:xfrm>
          <a:off x="4895257" y="505135"/>
          <a:ext cx="234147" cy="23414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794F3A-AEBE-4E95-A36E-C2EE7565F418}">
      <dsp:nvSpPr>
        <dsp:cNvPr id="0" name=""/>
        <dsp:cNvSpPr/>
      </dsp:nvSpPr>
      <dsp:spPr>
        <a:xfrm>
          <a:off x="5225191" y="835070"/>
          <a:ext cx="3998982" cy="1211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Precision Agriculture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Projected global population: 9.6 Billion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Each farmer will be able to feed about 265 people.</a:t>
          </a:r>
        </a:p>
      </dsp:txBody>
      <dsp:txXfrm>
        <a:off x="5225191" y="835070"/>
        <a:ext cx="3998982" cy="1211670"/>
      </dsp:txXfrm>
    </dsp:sp>
    <dsp:sp modelId="{4127231C-CB0C-408A-924C-5BBB30A5A2F6}">
      <dsp:nvSpPr>
        <dsp:cNvPr id="0" name=""/>
        <dsp:cNvSpPr/>
      </dsp:nvSpPr>
      <dsp:spPr>
        <a:xfrm>
          <a:off x="5225191" y="409348"/>
          <a:ext cx="3998982" cy="42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/>
            <a:t>2050</a:t>
          </a:r>
        </a:p>
      </dsp:txBody>
      <dsp:txXfrm>
        <a:off x="5225191" y="409348"/>
        <a:ext cx="3998982" cy="425722"/>
      </dsp:txXfrm>
    </dsp:sp>
    <dsp:sp modelId="{49BED36B-7CFE-4012-87C2-718A055E9E96}">
      <dsp:nvSpPr>
        <dsp:cNvPr id="0" name=""/>
        <dsp:cNvSpPr/>
      </dsp:nvSpPr>
      <dsp:spPr>
        <a:xfrm>
          <a:off x="5012330" y="835070"/>
          <a:ext cx="0" cy="1211670"/>
        </a:xfrm>
        <a:prstGeom prst="line">
          <a:avLst/>
        </a:prstGeom>
        <a:noFill/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E6F2DC-2F90-411B-AA23-3CAC0C9F9DD9}">
      <dsp:nvSpPr>
        <dsp:cNvPr id="0" name=""/>
        <dsp:cNvSpPr/>
      </dsp:nvSpPr>
      <dsp:spPr>
        <a:xfrm>
          <a:off x="4973171" y="2008426"/>
          <a:ext cx="76629" cy="7662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76848C-2563-4793-A23E-284985E9FE09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F8ED23-AD6C-4882-930E-7A380B831C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756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F8ED23-AD6C-4882-930E-7A380B831CCB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8741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F8ED23-AD6C-4882-930E-7A380B831CCB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0477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F8ED23-AD6C-4882-930E-7A380B831CCB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6360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F8ED23-AD6C-4882-930E-7A380B831CCB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3377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F8ED23-AD6C-4882-930E-7A380B831CCB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627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F8ED23-AD6C-4882-930E-7A380B831CCB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27174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F8ED23-AD6C-4882-930E-7A380B831CCB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7774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4777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538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083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1208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0730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91371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36521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268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3764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980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347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7939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3087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583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4664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2864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A202B-6E7C-412E-B12E-C4EEF350E375}" type="datetimeFigureOut">
              <a:rPr lang="en-CA" smtClean="0"/>
              <a:t>2022-04-27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93B2FDF-B6AF-4B86-81E2-6B0C7439FB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1685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4" r:id="rId1"/>
    <p:sldLayoutId id="2147484265" r:id="rId2"/>
    <p:sldLayoutId id="2147484266" r:id="rId3"/>
    <p:sldLayoutId id="2147484267" r:id="rId4"/>
    <p:sldLayoutId id="2147484268" r:id="rId5"/>
    <p:sldLayoutId id="2147484269" r:id="rId6"/>
    <p:sldLayoutId id="2147484270" r:id="rId7"/>
    <p:sldLayoutId id="2147484271" r:id="rId8"/>
    <p:sldLayoutId id="2147484272" r:id="rId9"/>
    <p:sldLayoutId id="2147484273" r:id="rId10"/>
    <p:sldLayoutId id="2147484274" r:id="rId11"/>
    <p:sldLayoutId id="2147484275" r:id="rId12"/>
    <p:sldLayoutId id="2147484276" r:id="rId13"/>
    <p:sldLayoutId id="2147484277" r:id="rId14"/>
    <p:sldLayoutId id="2147484278" r:id="rId15"/>
    <p:sldLayoutId id="214748427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etimes.eu/sensors-networks-enable-precision-agriculture/" TargetMode="External"/><Relationship Id="rId7" Type="http://schemas.openxmlformats.org/officeDocument/2006/relationships/hyperlink" Target="https://lastminuteengineers.com/dht11-dht22-arduino-tutorial/" TargetMode="External"/><Relationship Id="rId2" Type="http://schemas.openxmlformats.org/officeDocument/2006/relationships/hyperlink" Target="https://croplife.ca/field-notes-precision-agriculture-canada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arep.ucdavis.edu/sustainable-ag" TargetMode="External"/><Relationship Id="rId5" Type="http://schemas.openxmlformats.org/officeDocument/2006/relationships/hyperlink" Target="https://avtech.com.gr/en/precision-agriculture-2/" TargetMode="External"/><Relationship Id="rId4" Type="http://schemas.openxmlformats.org/officeDocument/2006/relationships/hyperlink" Target="https://idealog.co.nz/tech/2016/10/five-technologies-changing-agricultur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eaf on test tubes">
            <a:extLst>
              <a:ext uri="{FF2B5EF4-FFF2-40B4-BE49-F238E27FC236}">
                <a16:creationId xmlns:a16="http://schemas.microsoft.com/office/drawing/2014/main" id="{423BB4E7-5A4C-6689-E308-095837EBA8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5DEF6C-AC7D-464B-AB0E-A36C1C42C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867" y="1678666"/>
            <a:ext cx="4088190" cy="2369093"/>
          </a:xfrm>
        </p:spPr>
        <p:txBody>
          <a:bodyPr>
            <a:normAutofit/>
          </a:bodyPr>
          <a:lstStyle/>
          <a:p>
            <a:r>
              <a:rPr lang="en-CA" sz="4800" dirty="0"/>
              <a:t>Precision Agriculture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986775-7D1F-49EF-BACA-7A58BDB510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5" y="4050831"/>
            <a:ext cx="4079721" cy="1096901"/>
          </a:xfrm>
        </p:spPr>
        <p:txBody>
          <a:bodyPr>
            <a:normAutofit/>
          </a:bodyPr>
          <a:lstStyle/>
          <a:p>
            <a:r>
              <a:rPr lang="en-CA" sz="1600" dirty="0"/>
              <a:t>Reverse Engineering of IoT Systems</a:t>
            </a:r>
          </a:p>
        </p:txBody>
      </p:sp>
    </p:spTree>
    <p:extLst>
      <p:ext uri="{BB962C8B-B14F-4D97-AF65-F5344CB8AC3E}">
        <p14:creationId xmlns:p14="http://schemas.microsoft.com/office/powerpoint/2010/main" val="867044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F0AC7A-A59D-4514-8ACE-8FA9D3940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26" y="2321048"/>
            <a:ext cx="3578606" cy="2095457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F3F9E0-58FF-4018-B611-62B4488278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447" y="736050"/>
            <a:ext cx="6960723" cy="538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139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ABA84-2C01-A921-B302-E2ED4B072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6" b="6716"/>
          <a:stretch/>
        </p:blipFill>
        <p:spPr>
          <a:xfrm>
            <a:off x="-10342" y="1137078"/>
            <a:ext cx="5666735" cy="490557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2A445-5B42-47B1-AD38-BE1E0597E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Temperature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D5B57-BE11-42A9-98CE-3D4BECFDB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To measure temperature, the dht11 device uses a coefficient thermistor.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A thermistor, also known as a resistance thermometer, is made of metallic oxides pressed into a disk.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The conductivity of the disk is dependent upon the temperature of the disk itself.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When the temperature increases, resistance decreases.</a:t>
            </a:r>
          </a:p>
          <a:p>
            <a:pPr>
              <a:lnSpc>
                <a:spcPct val="90000"/>
              </a:lnSpc>
            </a:pPr>
            <a:endParaRPr lang="en-CA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383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E86EE9F-0551-4796-A9E5-FF7ED8624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46AFDC-1012-436C-B2AA-1020BB733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9845" y="1793752"/>
            <a:ext cx="8659845" cy="359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884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ABA84-2C01-A921-B302-E2ED4B072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6" b="6716"/>
          <a:stretch/>
        </p:blipFill>
        <p:spPr>
          <a:xfrm>
            <a:off x="-10342" y="1137078"/>
            <a:ext cx="5666735" cy="490557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2A445-5B42-47B1-AD38-BE1E0597E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Humidity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D5B57-BE11-42A9-98CE-3D4BECFDB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The dht11 humidity sensor uses a hygroscopic dielectric material placed between a pair of electrodes.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This material absorbs water collected from the outside air.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The more water that is absorbed by the dielectric material, the more conductive the sensor becomes.</a:t>
            </a:r>
          </a:p>
          <a:p>
            <a:pPr>
              <a:lnSpc>
                <a:spcPct val="90000"/>
              </a:lnSpc>
            </a:pPr>
            <a:endParaRPr lang="en-CA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774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E86EE9F-0551-4796-A9E5-FF7ED8624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5" name="Content Placeholder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5C46AFDC-1012-436C-B2AA-1020BB733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845" y="1704158"/>
            <a:ext cx="8659845" cy="377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7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ABA84-2C01-A921-B302-E2ED4B072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6" b="6716"/>
          <a:stretch/>
        </p:blipFill>
        <p:spPr>
          <a:xfrm>
            <a:off x="0" y="1350992"/>
            <a:ext cx="5172584" cy="447777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2A445-5B42-47B1-AD38-BE1E0597E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Soil Moisture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D5B57-BE11-42A9-98CE-3D4BECFDB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The moisture sensor uses two metallic prongs to measure the conductivity between both points.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The water that rests between the two prongs acts as a conductor.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If the soil is moist, electricity conducts with greater ease.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If the soil is dry, electricity does not conduct as well.</a:t>
            </a:r>
          </a:p>
          <a:p>
            <a:pPr marL="0" indent="0">
              <a:lnSpc>
                <a:spcPct val="90000"/>
              </a:lnSpc>
              <a:buNone/>
            </a:pPr>
            <a:endParaRPr lang="en-CA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171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ABA84-2C01-A921-B302-E2ED4B072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4" b="2714"/>
          <a:stretch/>
        </p:blipFill>
        <p:spPr>
          <a:xfrm>
            <a:off x="702913" y="1786745"/>
            <a:ext cx="3784380" cy="327604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2A445-5B42-47B1-AD38-BE1E0597E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Luminosity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D5B57-BE11-42A9-98CE-3D4BECFDB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The luminosity sensor uses a photoresistor.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This photoresistor is made up of a photo-conductor material that is sensitive to light.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When light hits the photo-conductor material, the material absorbs radiation.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Electrons move from the valence band to the conduction band.</a:t>
            </a:r>
          </a:p>
          <a:p>
            <a:pPr>
              <a:lnSpc>
                <a:spcPct val="90000"/>
              </a:lnSpc>
            </a:pPr>
            <a:r>
              <a:rPr lang="en-CA" sz="1700" dirty="0">
                <a:solidFill>
                  <a:srgbClr val="FFFFFF"/>
                </a:solidFill>
              </a:rPr>
              <a:t>The more electrons that are in the reduction band, the less resistance there is.</a:t>
            </a:r>
          </a:p>
        </p:txBody>
      </p:sp>
    </p:spTree>
    <p:extLst>
      <p:ext uri="{BB962C8B-B14F-4D97-AF65-F5344CB8AC3E}">
        <p14:creationId xmlns:p14="http://schemas.microsoft.com/office/powerpoint/2010/main" val="3551869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CABA84-2C01-A921-B302-E2ED4B072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81" b="668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F2A445-5B42-47B1-AD38-BE1E0597E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3100" dirty="0"/>
              <a:t>Continuing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D5B57-BE11-42A9-98CE-3D4BECFDB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90000"/>
              </a:lnSpc>
            </a:pPr>
            <a:r>
              <a:rPr lang="en-CA" sz="1700" dirty="0"/>
              <a:t>Most precision agriculture devices operate on a global positioning system.</a:t>
            </a:r>
          </a:p>
          <a:p>
            <a:pPr>
              <a:lnSpc>
                <a:spcPct val="90000"/>
              </a:lnSpc>
            </a:pPr>
            <a:r>
              <a:rPr lang="en-CA" sz="1700" dirty="0"/>
              <a:t>The project is currently able to monitor aspects of plant health on a small scale.</a:t>
            </a:r>
          </a:p>
          <a:p>
            <a:pPr>
              <a:lnSpc>
                <a:spcPct val="90000"/>
              </a:lnSpc>
            </a:pPr>
            <a:r>
              <a:rPr lang="en-CA" sz="1700" dirty="0"/>
              <a:t>Additional features could be installed to obtain other data points such as:</a:t>
            </a:r>
          </a:p>
          <a:p>
            <a:pPr lvl="1">
              <a:lnSpc>
                <a:spcPct val="90000"/>
              </a:lnSpc>
            </a:pPr>
            <a:r>
              <a:rPr lang="en-CA" sz="1500" dirty="0"/>
              <a:t>Soil Type</a:t>
            </a:r>
          </a:p>
          <a:p>
            <a:pPr lvl="1">
              <a:lnSpc>
                <a:spcPct val="90000"/>
              </a:lnSpc>
            </a:pPr>
            <a:r>
              <a:rPr lang="en-CA" sz="1500" dirty="0"/>
              <a:t>Plant Temperature</a:t>
            </a:r>
          </a:p>
          <a:p>
            <a:pPr lvl="1">
              <a:lnSpc>
                <a:spcPct val="90000"/>
              </a:lnSpc>
            </a:pPr>
            <a:r>
              <a:rPr lang="en-CA" sz="1500" dirty="0"/>
              <a:t>Soil Temperature</a:t>
            </a:r>
          </a:p>
          <a:p>
            <a:pPr lvl="1">
              <a:lnSpc>
                <a:spcPct val="90000"/>
              </a:lnSpc>
            </a:pPr>
            <a:r>
              <a:rPr lang="en-CA" sz="1500" dirty="0"/>
              <a:t>GPS Coordinates</a:t>
            </a:r>
          </a:p>
          <a:p>
            <a:pPr>
              <a:lnSpc>
                <a:spcPct val="90000"/>
              </a:lnSpc>
            </a:pPr>
            <a:r>
              <a:rPr lang="en-CA" sz="1700" dirty="0"/>
              <a:t>The next step for this project would be to outfit the plant with an irrigation system.</a:t>
            </a:r>
          </a:p>
          <a:p>
            <a:pPr>
              <a:lnSpc>
                <a:spcPct val="90000"/>
              </a:lnSpc>
            </a:pPr>
            <a:r>
              <a:rPr lang="en-CA" sz="1700" dirty="0"/>
              <a:t>The irrigation system would water the plant based on the collected data.</a:t>
            </a:r>
          </a:p>
        </p:txBody>
      </p:sp>
    </p:spTree>
    <p:extLst>
      <p:ext uri="{BB962C8B-B14F-4D97-AF65-F5344CB8AC3E}">
        <p14:creationId xmlns:p14="http://schemas.microsoft.com/office/powerpoint/2010/main" val="2721148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calendar&#10;&#10;Description automatically generated">
            <a:extLst>
              <a:ext uri="{FF2B5EF4-FFF2-40B4-BE49-F238E27FC236}">
                <a16:creationId xmlns:a16="http://schemas.microsoft.com/office/drawing/2014/main" id="{1E63099B-0F47-41E5-BCD2-A252EDEA59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" b="15703"/>
          <a:stretch/>
        </p:blipFill>
        <p:spPr>
          <a:xfrm>
            <a:off x="-3175" y="0"/>
            <a:ext cx="11877897" cy="6930367"/>
          </a:xfrm>
          <a:prstGeom prst="rect">
            <a:avLst/>
          </a:prstGeom>
        </p:spPr>
      </p:pic>
      <p:grpSp>
        <p:nvGrpSpPr>
          <p:cNvPr id="26" name="Group 9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33157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FCFF1A2-6E54-4D15-A747-2448780E2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CA" dirty="0"/>
              <a:t>Resources: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64FF-DCAF-4DD5-8988-361A2143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CA" dirty="0">
                <a:hlinkClick r:id="rId2"/>
              </a:rPr>
              <a:t>https://croplife.ca/field-notes-precision-agriculture-canada/</a:t>
            </a:r>
            <a:endParaRPr lang="en-CA" dirty="0"/>
          </a:p>
          <a:p>
            <a:r>
              <a:rPr lang="en-CA" dirty="0">
                <a:hlinkClick r:id="rId3"/>
              </a:rPr>
              <a:t>https://www.eetimes.eu/sensors-networks-enable-precision-agriculture/</a:t>
            </a:r>
            <a:endParaRPr lang="en-CA" dirty="0"/>
          </a:p>
          <a:p>
            <a:r>
              <a:rPr lang="en-CA" dirty="0">
                <a:hlinkClick r:id="rId4"/>
              </a:rPr>
              <a:t>https://idealog.co.nz/tech/2016/10/five-technologies-changing-agriculture</a:t>
            </a:r>
            <a:endParaRPr lang="en-CA" dirty="0"/>
          </a:p>
          <a:p>
            <a:r>
              <a:rPr lang="en-CA" dirty="0">
                <a:hlinkClick r:id="rId5"/>
              </a:rPr>
              <a:t>https://avtech.com.gr/en/precision-agriculture-2/</a:t>
            </a:r>
            <a:endParaRPr lang="en-CA" dirty="0"/>
          </a:p>
          <a:p>
            <a:r>
              <a:rPr lang="en-CA" dirty="0">
                <a:hlinkClick r:id="rId6"/>
              </a:rPr>
              <a:t>https://sarep.ucdavis.edu/sustainable-ag</a:t>
            </a:r>
            <a:endParaRPr lang="en-CA" dirty="0"/>
          </a:p>
          <a:p>
            <a:r>
              <a:rPr lang="en-CA" dirty="0">
                <a:hlinkClick r:id="rId7"/>
              </a:rPr>
              <a:t>https://lastminuteengineers.com/dht11-dht22-arduino-tutorial/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20566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ird's eye view of a person's hand planting">
            <a:extLst>
              <a:ext uri="{FF2B5EF4-FFF2-40B4-BE49-F238E27FC236}">
                <a16:creationId xmlns:a16="http://schemas.microsoft.com/office/drawing/2014/main" id="{19EE3508-77FB-6512-83E3-A8F5704BEB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D2817F-9680-4D1C-B55A-3FFC272EF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CA" sz="3300"/>
              <a:t>What is sustainable agriculture?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E88DB-ACE5-4596-959D-11F5993A0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CA" dirty="0"/>
              <a:t>Meeting our societal food production needs without compromising the ability for future generations to meet their needs.</a:t>
            </a:r>
          </a:p>
          <a:p>
            <a:endParaRPr lang="en-CA" dirty="0"/>
          </a:p>
          <a:p>
            <a:r>
              <a:rPr lang="en-CA" dirty="0"/>
              <a:t>Every individual has a part to play in contributing to sustainable agriculture. This includes farmers, laborers, policymakers, researchers, retailers and consumers.</a:t>
            </a:r>
          </a:p>
        </p:txBody>
      </p:sp>
    </p:spTree>
    <p:extLst>
      <p:ext uri="{BB962C8B-B14F-4D97-AF65-F5344CB8AC3E}">
        <p14:creationId xmlns:p14="http://schemas.microsoft.com/office/powerpoint/2010/main" val="876955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1BA5C6-BACB-4AE1-8E89-046A736C6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CA" dirty="0"/>
              <a:t>Agricultural Revolutions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8E0C91F-074F-6CA1-D48E-57CB0AB5B5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6848301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19085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ractor in farmland">
            <a:extLst>
              <a:ext uri="{FF2B5EF4-FFF2-40B4-BE49-F238E27FC236}">
                <a16:creationId xmlns:a16="http://schemas.microsoft.com/office/drawing/2014/main" id="{E5F46DAC-4129-6D10-608D-112A0AE78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81" b="37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CFB318-D7CC-403D-BADD-EDF02C51F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CA" dirty="0"/>
              <a:t>What is precision agriculture?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76AD9-F22B-49D9-98B7-3591A351B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 fontScale="77500" lnSpcReduction="20000"/>
          </a:bodyPr>
          <a:lstStyle/>
          <a:p>
            <a:r>
              <a:rPr lang="en-CA" dirty="0"/>
              <a:t>Precision agriculture is the design and implementation of IoT devices into the farming industry.</a:t>
            </a:r>
          </a:p>
          <a:p>
            <a:endParaRPr lang="en-CA" dirty="0"/>
          </a:p>
          <a:p>
            <a:r>
              <a:rPr lang="en-CA" dirty="0"/>
              <a:t>The best part about precision agriculture is that it is revolutionizing our world. We are approaching one of the greatest advancements in human history.</a:t>
            </a:r>
          </a:p>
          <a:p>
            <a:endParaRPr lang="en-CA" dirty="0"/>
          </a:p>
          <a:p>
            <a:r>
              <a:rPr lang="en-CA" dirty="0"/>
              <a:t>Through precision agriculture, the possibility exists where world hunger could be solved by 2050.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The data that is collected from the IoT devices we use is helping drive precision agriculture forward.</a:t>
            </a:r>
          </a:p>
        </p:txBody>
      </p:sp>
    </p:spTree>
    <p:extLst>
      <p:ext uri="{BB962C8B-B14F-4D97-AF65-F5344CB8AC3E}">
        <p14:creationId xmlns:p14="http://schemas.microsoft.com/office/powerpoint/2010/main" val="2189071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lants in a field">
            <a:extLst>
              <a:ext uri="{FF2B5EF4-FFF2-40B4-BE49-F238E27FC236}">
                <a16:creationId xmlns:a16="http://schemas.microsoft.com/office/drawing/2014/main" id="{0917BCCD-D64E-4462-93FD-06CB324E5F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55" r="14537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93FFF9-D943-47C9-8C98-EDE4FE95D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4030854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2800" dirty="0"/>
              <a:t>What kind of data is collected?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D9180-80AF-46C3-A5AA-E2BDCE852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930400"/>
            <a:ext cx="3851122" cy="3880773"/>
          </a:xfrm>
        </p:spPr>
        <p:txBody>
          <a:bodyPr>
            <a:normAutofit fontScale="77500" lnSpcReduction="20000"/>
          </a:bodyPr>
          <a:lstStyle/>
          <a:p>
            <a:r>
              <a:rPr lang="en-CA" dirty="0"/>
              <a:t>There are many important data values and readings we collect in relation to crops.</a:t>
            </a:r>
          </a:p>
          <a:p>
            <a:endParaRPr lang="en-CA" dirty="0"/>
          </a:p>
          <a:p>
            <a:r>
              <a:rPr lang="en-CA" dirty="0"/>
              <a:t>Collected data can include :</a:t>
            </a:r>
          </a:p>
          <a:p>
            <a:pPr lvl="1"/>
            <a:r>
              <a:rPr lang="en-CA" dirty="0"/>
              <a:t>Air Temperature</a:t>
            </a:r>
          </a:p>
          <a:p>
            <a:pPr lvl="1"/>
            <a:r>
              <a:rPr lang="en-CA" dirty="0"/>
              <a:t>Air Humidity</a:t>
            </a:r>
          </a:p>
          <a:p>
            <a:pPr lvl="1"/>
            <a:r>
              <a:rPr lang="en-CA" dirty="0"/>
              <a:t>Soil Moisture</a:t>
            </a:r>
          </a:p>
          <a:p>
            <a:pPr lvl="1"/>
            <a:r>
              <a:rPr lang="en-CA" dirty="0"/>
              <a:t>Luminosity</a:t>
            </a:r>
          </a:p>
          <a:p>
            <a:pPr lvl="1"/>
            <a:r>
              <a:rPr lang="en-CA" dirty="0"/>
              <a:t>GPS Coordinates</a:t>
            </a:r>
          </a:p>
          <a:p>
            <a:pPr lvl="1"/>
            <a:r>
              <a:rPr lang="en-CA" dirty="0"/>
              <a:t>Soil Temperature</a:t>
            </a:r>
          </a:p>
          <a:p>
            <a:pPr lvl="1"/>
            <a:r>
              <a:rPr lang="en-CA" dirty="0"/>
              <a:t>Plant Temperature</a:t>
            </a:r>
          </a:p>
          <a:p>
            <a:pPr lvl="1"/>
            <a:r>
              <a:rPr lang="en-CA" dirty="0"/>
              <a:t>Plant Width</a:t>
            </a:r>
          </a:p>
          <a:p>
            <a:pPr lvl="1"/>
            <a:r>
              <a:rPr lang="en-CA" dirty="0"/>
              <a:t>Plant Diameter</a:t>
            </a:r>
          </a:p>
        </p:txBody>
      </p:sp>
    </p:spTree>
    <p:extLst>
      <p:ext uri="{BB962C8B-B14F-4D97-AF65-F5344CB8AC3E}">
        <p14:creationId xmlns:p14="http://schemas.microsoft.com/office/powerpoint/2010/main" val="637719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een seedling sprouting on the earth">
            <a:extLst>
              <a:ext uri="{FF2B5EF4-FFF2-40B4-BE49-F238E27FC236}">
                <a16:creationId xmlns:a16="http://schemas.microsoft.com/office/drawing/2014/main" id="{795C7DB1-CFC7-486D-F355-D16D3B199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80" r="-1" b="-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EDC927-823A-4C12-8B00-E3FA595BD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1147864"/>
            <a:ext cx="3851123" cy="78253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2800" dirty="0"/>
              <a:t>How is the data used?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395C7-DD4B-4777-A0F1-8BF2CEEB7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90000"/>
              </a:lnSpc>
            </a:pPr>
            <a:r>
              <a:rPr lang="en-CA" sz="1900" dirty="0"/>
              <a:t>Data that is collected is use to monitor plant health.</a:t>
            </a:r>
          </a:p>
          <a:p>
            <a:pPr>
              <a:lnSpc>
                <a:spcPct val="90000"/>
              </a:lnSpc>
            </a:pPr>
            <a:endParaRPr lang="en-CA" sz="1900" dirty="0"/>
          </a:p>
          <a:p>
            <a:pPr>
              <a:lnSpc>
                <a:spcPct val="90000"/>
              </a:lnSpc>
            </a:pPr>
            <a:r>
              <a:rPr lang="en-CA" sz="1900" dirty="0"/>
              <a:t>We are able to tell if a plant needs things such as:</a:t>
            </a:r>
          </a:p>
          <a:p>
            <a:pPr lvl="1">
              <a:lnSpc>
                <a:spcPct val="90000"/>
              </a:lnSpc>
            </a:pPr>
            <a:r>
              <a:rPr lang="en-CA" sz="1700" dirty="0"/>
              <a:t>Water</a:t>
            </a:r>
          </a:p>
          <a:p>
            <a:pPr lvl="1">
              <a:lnSpc>
                <a:spcPct val="90000"/>
              </a:lnSpc>
            </a:pPr>
            <a:r>
              <a:rPr lang="en-CA" sz="1700" dirty="0"/>
              <a:t>Sunlight</a:t>
            </a:r>
          </a:p>
          <a:p>
            <a:pPr lvl="1">
              <a:lnSpc>
                <a:spcPct val="90000"/>
              </a:lnSpc>
            </a:pPr>
            <a:r>
              <a:rPr lang="en-CA" sz="1700" dirty="0"/>
              <a:t>Fertilizer</a:t>
            </a:r>
          </a:p>
          <a:p>
            <a:pPr lvl="1">
              <a:lnSpc>
                <a:spcPct val="90000"/>
              </a:lnSpc>
            </a:pPr>
            <a:r>
              <a:rPr lang="en-CA" sz="1700" dirty="0"/>
              <a:t>Pesticides</a:t>
            </a:r>
          </a:p>
          <a:p>
            <a:pPr lvl="1">
              <a:lnSpc>
                <a:spcPct val="90000"/>
              </a:lnSpc>
            </a:pPr>
            <a:r>
              <a:rPr lang="en-CA" sz="1700" dirty="0"/>
              <a:t>Increase/Decrease in humidity</a:t>
            </a:r>
          </a:p>
          <a:p>
            <a:pPr lvl="1">
              <a:lnSpc>
                <a:spcPct val="90000"/>
              </a:lnSpc>
            </a:pPr>
            <a:r>
              <a:rPr lang="en-CA" sz="1700" dirty="0"/>
              <a:t>Increase/Decrease in temperature</a:t>
            </a:r>
          </a:p>
          <a:p>
            <a:pPr lvl="1">
              <a:lnSpc>
                <a:spcPct val="90000"/>
              </a:lnSpc>
            </a:pPr>
            <a:endParaRPr lang="en-CA" sz="1900" dirty="0"/>
          </a:p>
          <a:p>
            <a:pPr>
              <a:lnSpc>
                <a:spcPct val="90000"/>
              </a:lnSpc>
            </a:pPr>
            <a:r>
              <a:rPr lang="en-CA" sz="1900" dirty="0"/>
              <a:t>When a plant is in need of care, IoT devices are able to alert farmers to specific needs for their crops.</a:t>
            </a:r>
          </a:p>
        </p:txBody>
      </p:sp>
    </p:spTree>
    <p:extLst>
      <p:ext uri="{BB962C8B-B14F-4D97-AF65-F5344CB8AC3E}">
        <p14:creationId xmlns:p14="http://schemas.microsoft.com/office/powerpoint/2010/main" val="499136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ractor in the distance on a farm">
            <a:extLst>
              <a:ext uri="{FF2B5EF4-FFF2-40B4-BE49-F238E27FC236}">
                <a16:creationId xmlns:a16="http://schemas.microsoft.com/office/drawing/2014/main" id="{575B217D-9BB0-3280-12A7-767858B8D2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4911E1-28FC-4CF2-8B73-F62CC8E73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3100" dirty="0"/>
              <a:t>How Resources are Effectively Managed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29D49-EE78-4063-AAEA-093A3F79D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90000"/>
              </a:lnSpc>
            </a:pPr>
            <a:r>
              <a:rPr lang="en-CA" dirty="0"/>
              <a:t>One of the most fundamentally important aspects of precision agriculture is GPS.</a:t>
            </a:r>
          </a:p>
          <a:p>
            <a:pPr>
              <a:lnSpc>
                <a:spcPct val="90000"/>
              </a:lnSpc>
            </a:pPr>
            <a:endParaRPr lang="en-CA" dirty="0"/>
          </a:p>
          <a:p>
            <a:pPr>
              <a:lnSpc>
                <a:spcPct val="90000"/>
              </a:lnSpc>
            </a:pPr>
            <a:r>
              <a:rPr lang="en-CA" dirty="0"/>
              <a:t>While all data collected is important, GPS coordinates allow farmers to identify precise locations in their land that need specific attention.</a:t>
            </a:r>
          </a:p>
          <a:p>
            <a:pPr>
              <a:lnSpc>
                <a:spcPct val="90000"/>
              </a:lnSpc>
            </a:pPr>
            <a:endParaRPr lang="en-CA" dirty="0"/>
          </a:p>
          <a:p>
            <a:pPr>
              <a:lnSpc>
                <a:spcPct val="90000"/>
              </a:lnSpc>
            </a:pPr>
            <a:r>
              <a:rPr lang="en-CA" dirty="0"/>
              <a:t>This allows farmers to effectively farm their fields. They do not need to spend unnecessary resources on crops that are not in need of care.</a:t>
            </a:r>
          </a:p>
          <a:p>
            <a:pPr>
              <a:lnSpc>
                <a:spcPct val="90000"/>
              </a:lnSpc>
            </a:pPr>
            <a:endParaRPr lang="en-CA" dirty="0"/>
          </a:p>
          <a:p>
            <a:pPr>
              <a:lnSpc>
                <a:spcPct val="90000"/>
              </a:lnSpc>
            </a:pPr>
            <a:r>
              <a:rPr lang="en-CA" dirty="0"/>
              <a:t>Instead of spraying an entire crop field with pesticides, a farmer can spray a specific section that is in need of pest control.</a:t>
            </a:r>
          </a:p>
        </p:txBody>
      </p:sp>
    </p:spTree>
    <p:extLst>
      <p:ext uri="{BB962C8B-B14F-4D97-AF65-F5344CB8AC3E}">
        <p14:creationId xmlns:p14="http://schemas.microsoft.com/office/powerpoint/2010/main" val="2474123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5B217D-9BB0-3280-12A7-767858B8D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8" r="6698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4911E1-28FC-4CF2-8B73-F62CC8E73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3200" dirty="0"/>
              <a:t>Innovations in Livestock</a:t>
            </a:r>
            <a:endParaRPr lang="en-CA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29D49-EE78-4063-AAEA-093A3F79D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 fontScale="92500"/>
          </a:bodyPr>
          <a:lstStyle/>
          <a:p>
            <a:r>
              <a:rPr lang="en-CA" dirty="0"/>
              <a:t>Internet of Things devices can also be used for livestock.</a:t>
            </a:r>
          </a:p>
          <a:p>
            <a:r>
              <a:rPr lang="en-CA" dirty="0"/>
              <a:t>Cattle can be outfitted with internal sensors to monitor stomach acidity to provide indicators of digestive problems.</a:t>
            </a:r>
          </a:p>
          <a:p>
            <a:r>
              <a:rPr lang="en-CA" dirty="0"/>
              <a:t>Movement patterns of cattle can be monitored to provide information on health, fitness and physical injuries.</a:t>
            </a:r>
          </a:p>
          <a:p>
            <a:r>
              <a:rPr lang="en-CA" dirty="0"/>
              <a:t>Data collected from these sensors can be used to detect trends and patterns.</a:t>
            </a:r>
          </a:p>
        </p:txBody>
      </p:sp>
    </p:spTree>
    <p:extLst>
      <p:ext uri="{BB962C8B-B14F-4D97-AF65-F5344CB8AC3E}">
        <p14:creationId xmlns:p14="http://schemas.microsoft.com/office/powerpoint/2010/main" val="3865975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CABA84-2C01-A921-B302-E2ED4B072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98" r="17498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F2A445-5B42-47B1-AD38-BE1E0597E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3100" dirty="0"/>
              <a:t>Building a Precision Agriculture Device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D5B57-BE11-42A9-98CE-3D4BECFDB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1500" dirty="0"/>
              <a:t>We have created our own precision agriculture device. It is designed on a small scale but can be developed further. </a:t>
            </a:r>
          </a:p>
          <a:p>
            <a:pPr>
              <a:lnSpc>
                <a:spcPct val="90000"/>
              </a:lnSpc>
            </a:pPr>
            <a:endParaRPr lang="en-CA" sz="1500" dirty="0"/>
          </a:p>
          <a:p>
            <a:pPr>
              <a:lnSpc>
                <a:spcPct val="90000"/>
              </a:lnSpc>
            </a:pPr>
            <a:r>
              <a:rPr lang="en-CA" sz="1500" dirty="0"/>
              <a:t>The modules we have used include:</a:t>
            </a:r>
          </a:p>
          <a:p>
            <a:pPr lvl="1">
              <a:lnSpc>
                <a:spcPct val="90000"/>
              </a:lnSpc>
            </a:pPr>
            <a:r>
              <a:rPr lang="en-CA" sz="1500" dirty="0"/>
              <a:t>Humidity Sensor</a:t>
            </a:r>
          </a:p>
          <a:p>
            <a:pPr lvl="1">
              <a:lnSpc>
                <a:spcPct val="90000"/>
              </a:lnSpc>
            </a:pPr>
            <a:r>
              <a:rPr lang="en-CA" sz="1500" dirty="0"/>
              <a:t>Temperature Sensor</a:t>
            </a:r>
          </a:p>
          <a:p>
            <a:pPr lvl="1">
              <a:lnSpc>
                <a:spcPct val="90000"/>
              </a:lnSpc>
            </a:pPr>
            <a:r>
              <a:rPr lang="en-CA" sz="1500" dirty="0"/>
              <a:t>Soil Moisture Sensor</a:t>
            </a:r>
          </a:p>
          <a:p>
            <a:pPr lvl="1">
              <a:lnSpc>
                <a:spcPct val="90000"/>
              </a:lnSpc>
            </a:pPr>
            <a:r>
              <a:rPr lang="en-CA" sz="1500" dirty="0"/>
              <a:t>Luminosity Sensor</a:t>
            </a:r>
          </a:p>
        </p:txBody>
      </p:sp>
    </p:spTree>
    <p:extLst>
      <p:ext uri="{BB962C8B-B14F-4D97-AF65-F5344CB8AC3E}">
        <p14:creationId xmlns:p14="http://schemas.microsoft.com/office/powerpoint/2010/main" val="72021873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1053</TotalTime>
  <Words>872</Words>
  <Application>Microsoft Office PowerPoint</Application>
  <PresentationFormat>Widescreen</PresentationFormat>
  <Paragraphs>121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Trebuchet MS</vt:lpstr>
      <vt:lpstr>Wingdings 3</vt:lpstr>
      <vt:lpstr>Facet</vt:lpstr>
      <vt:lpstr>Precision Agriculture</vt:lpstr>
      <vt:lpstr>What is sustainable agriculture?</vt:lpstr>
      <vt:lpstr>Agricultural Revolutions</vt:lpstr>
      <vt:lpstr>What is precision agriculture?</vt:lpstr>
      <vt:lpstr>What kind of data is collected?</vt:lpstr>
      <vt:lpstr>How is the data used?</vt:lpstr>
      <vt:lpstr>How Resources are Effectively Managed</vt:lpstr>
      <vt:lpstr>Innovations in Livestock</vt:lpstr>
      <vt:lpstr>Building a Precision Agriculture Device</vt:lpstr>
      <vt:lpstr>PowerPoint Presentation</vt:lpstr>
      <vt:lpstr>Temperature Sensor</vt:lpstr>
      <vt:lpstr> </vt:lpstr>
      <vt:lpstr>Humidity Sensor</vt:lpstr>
      <vt:lpstr> </vt:lpstr>
      <vt:lpstr>Soil Moisture Sensor</vt:lpstr>
      <vt:lpstr>Luminosity Sensor</vt:lpstr>
      <vt:lpstr>Continuing the Project</vt:lpstr>
      <vt:lpstr>PowerPoint Presentation</vt:lpstr>
      <vt:lpstr>Resources: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Precision Agriculture</dc:title>
  <dc:creator>Rhean Propp</dc:creator>
  <cp:lastModifiedBy>Rhean Propp</cp:lastModifiedBy>
  <cp:revision>22</cp:revision>
  <dcterms:created xsi:type="dcterms:W3CDTF">2022-04-14T20:47:30Z</dcterms:created>
  <dcterms:modified xsi:type="dcterms:W3CDTF">2022-04-27T15:54:47Z</dcterms:modified>
</cp:coreProperties>
</file>

<file path=docProps/thumbnail.jpeg>
</file>